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roxima Nova" panose="02000506030000020004" pitchFamily="2" charset="0"/>
      <p:regular r:id="rId20"/>
      <p:bold r:id="rId21"/>
      <p:italic r:id="rId22"/>
      <p:boldItalic r:id="rId23"/>
    </p:embeddedFont>
    <p:embeddedFont>
      <p:font typeface="Questrial" panose="02000000000000000000" pitchFamily="2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364b6ca1e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364b6ca1e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364b6ca1e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364b6ca1e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364b6ca1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364b6ca1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364b6ca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364b6ca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7263fb3bd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7263fb3bd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7263fb3bd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7263fb3bd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7284fcbb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7284fcbb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7284fcbbc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7284fcbbc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7284fcbb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7284fcbb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7284fcbb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7284fcbb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7284fcbbc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7284fcbbc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64b6ca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364b6ca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3997533"/>
            <a:ext cx="12192000" cy="0"/>
          </a:xfrm>
          <a:prstGeom prst="straightConnector1">
            <a:avLst/>
          </a:prstGeom>
          <a:noFill/>
          <a:ln w="1905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0600" y="1676400"/>
            <a:ext cx="10830800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0600" y="4243083"/>
            <a:ext cx="108308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6727600"/>
            <a:ext cx="12192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321967"/>
            <a:ext cx="11360800" cy="25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415600" y="4095067"/>
            <a:ext cx="113608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3997533"/>
            <a:ext cx="12192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680600" y="2743200"/>
            <a:ext cx="10830800" cy="103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earmint-afrinic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6727600"/>
            <a:ext cx="12192000" cy="130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55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7300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6096000" y="10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cxnSp>
        <p:nvCxnSpPr>
          <p:cNvPr id="40" name="Google Shape;40;p9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354000" y="1607767"/>
            <a:ext cx="5393600" cy="201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6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415600" y="5649100"/>
            <a:ext cx="79984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pki.ne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rpki-help@afrinic.ne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ctrTitle"/>
          </p:nvPr>
        </p:nvSpPr>
        <p:spPr>
          <a:xfrm>
            <a:off x="2034450" y="1676400"/>
            <a:ext cx="8123100" cy="21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Resource Certification (RPKI) @AFRINIC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1"/>
          </p:nvPr>
        </p:nvSpPr>
        <p:spPr>
          <a:xfrm>
            <a:off x="2034450" y="4243067"/>
            <a:ext cx="8123100" cy="16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Amreesh Phokeer</a:t>
            </a:r>
            <a:endParaRPr dirty="0"/>
          </a:p>
          <a:p>
            <a:pPr marL="0" indent="0"/>
            <a:r>
              <a:rPr lang="en" sz="1400" dirty="0"/>
              <a:t>Research Manager</a:t>
            </a:r>
          </a:p>
          <a:p>
            <a:pPr marL="0" indent="0"/>
            <a:r>
              <a:rPr lang="en" sz="1400" dirty="0"/>
              <a:t>SAFNOG-5, JNB, ZA</a:t>
            </a:r>
            <a:endParaRPr sz="1400" dirty="0"/>
          </a:p>
          <a:p>
            <a:pPr marL="0" indent="0"/>
            <a:endParaRPr dirty="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1975" y="4388751"/>
            <a:ext cx="2760924" cy="117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Route announcement status</a:t>
            </a:r>
            <a:endParaRPr/>
          </a:p>
        </p:txBody>
      </p:sp>
      <p:sp>
        <p:nvSpPr>
          <p:cNvPr id="203" name="Google Shape;203;p23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  <p:sp>
        <p:nvSpPr>
          <p:cNvPr id="204" name="Google Shape;204;p23"/>
          <p:cNvSpPr txBox="1"/>
          <p:nvPr/>
        </p:nvSpPr>
        <p:spPr>
          <a:xfrm>
            <a:off x="1969325" y="1632850"/>
            <a:ext cx="7955100" cy="45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81000">
              <a:lnSpc>
                <a:spcPct val="150000"/>
              </a:lnSpc>
              <a:buSzPts val="2400"/>
              <a:buFont typeface="Proxima Nova"/>
              <a:buChar char="●"/>
            </a:pPr>
            <a:r>
              <a:rPr lang="en" sz="2400"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Valid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– A matching/covering prefix was found with a matching AS number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81000">
              <a:lnSpc>
                <a:spcPct val="150000"/>
              </a:lnSpc>
              <a:buSzPts val="2400"/>
              <a:buFont typeface="Proxima Nova"/>
              <a:buChar char="●"/>
            </a:pPr>
            <a:r>
              <a:rPr lang="en" sz="2400"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Invalid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– A covering prefix was found, but the AS number did not match, and there was no other matching one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381000">
              <a:lnSpc>
                <a:spcPct val="150000"/>
              </a:lnSpc>
              <a:buSzPts val="2400"/>
              <a:buFont typeface="Proxima Nova"/>
              <a:buChar char="●"/>
            </a:pPr>
            <a:r>
              <a:rPr lang="en" sz="2400"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NotFound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 – No matching or covering prefix was found, same as today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>
              <a:lnSpc>
                <a:spcPct val="150000"/>
              </a:lnSpc>
            </a:pP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1739525" y="204042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You define your own policy</a:t>
            </a:r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  <p:sp>
        <p:nvSpPr>
          <p:cNvPr id="211" name="Google Shape;211;p24"/>
          <p:cNvSpPr txBox="1"/>
          <p:nvPr/>
        </p:nvSpPr>
        <p:spPr>
          <a:xfrm>
            <a:off x="1838450" y="1572250"/>
            <a:ext cx="4132800" cy="3084600"/>
          </a:xfrm>
          <a:prstGeom prst="rect">
            <a:avLst/>
          </a:prstGeom>
          <a:noFill/>
          <a:ln w="38100" cap="flat" cmpd="sng">
            <a:solidFill>
              <a:srgbClr val="4A86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457200"/>
            <a:r>
              <a:rPr lang="en" sz="1800" b="1" u="sng">
                <a:latin typeface="Courier New"/>
                <a:ea typeface="Courier New"/>
                <a:cs typeface="Courier New"/>
                <a:sym typeface="Courier New"/>
              </a:rPr>
              <a:t>Fairly Secure</a:t>
            </a:r>
            <a:endParaRPr sz="1800" b="1" u="sng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indent="457200"/>
            <a:endParaRPr sz="1800" b="1" u="sng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route-map validity-0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/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match rpki </a:t>
            </a:r>
            <a:r>
              <a:rPr lang="en" sz="1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valid</a:t>
            </a:r>
            <a:endParaRPr sz="18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/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set local-preference 100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route-map validity-1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/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match rpki </a:t>
            </a:r>
            <a:r>
              <a:rPr lang="en" sz="1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not-found</a:t>
            </a:r>
            <a:endParaRPr sz="18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/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set local-preference 50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! invalid is dropped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6258400" y="1572250"/>
            <a:ext cx="3935400" cy="3084600"/>
          </a:xfrm>
          <a:prstGeom prst="rect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457200"/>
            <a:r>
              <a:rPr lang="en" sz="1800" b="1" u="sng" dirty="0">
                <a:latin typeface="Courier New"/>
                <a:ea typeface="Courier New"/>
                <a:cs typeface="Courier New"/>
                <a:sym typeface="Courier New"/>
              </a:rPr>
              <a:t>Paranoid</a:t>
            </a:r>
            <a:endParaRPr sz="1800" b="1" u="sng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indent="457200"/>
            <a:endParaRPr sz="1800" b="1" u="sng" dirty="0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route-map validity-0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match </a:t>
            </a:r>
            <a:r>
              <a:rPr lang="en" sz="1800" b="1" dirty="0" err="1">
                <a:latin typeface="Courier New"/>
                <a:ea typeface="Courier New"/>
                <a:cs typeface="Courier New"/>
                <a:sym typeface="Courier New"/>
              </a:rPr>
              <a:t>rpki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valid</a:t>
            </a:r>
            <a:endParaRPr sz="1800" b="1" dirty="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set local-preference 110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! everything else dropped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RPKI tools</a:t>
            </a:r>
            <a:endParaRPr/>
          </a:p>
        </p:txBody>
      </p:sp>
      <p:sp>
        <p:nvSpPr>
          <p:cNvPr id="219" name="Google Shape;219;p25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Validators: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RIPE Validator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Rcynic - </a:t>
            </a:r>
            <a:r>
              <a:rPr lang="en" u="sng">
                <a:solidFill>
                  <a:schemeClr val="hlink"/>
                </a:solidFill>
                <a:hlinkClick r:id="rId3"/>
              </a:rPr>
              <a:t>www.rpki.net</a:t>
            </a:r>
            <a:r>
              <a:rPr lang="en"/>
              <a:t> (CA+Validator)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RPSTIR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Routinator</a:t>
            </a:r>
            <a:endParaRPr/>
          </a:p>
          <a:p>
            <a:r>
              <a:rPr lang="en"/>
              <a:t>Looking glasses: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bgp.he.net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RIPEStat</a:t>
            </a:r>
            <a:endParaRPr/>
          </a:p>
        </p:txBody>
      </p:sp>
      <p:sp>
        <p:nvSpPr>
          <p:cNvPr id="220" name="Google Shape;220;p25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6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Questions</a:t>
            </a:r>
            <a:endParaRPr/>
          </a:p>
        </p:txBody>
      </p:sp>
      <p:sp>
        <p:nvSpPr>
          <p:cNvPr id="226" name="Google Shape;226;p26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endParaRPr/>
          </a:p>
          <a:p>
            <a:pPr marL="0" indent="0">
              <a:spcBef>
                <a:spcPts val="1600"/>
              </a:spcBef>
              <a:buNone/>
            </a:pPr>
            <a:endParaRPr/>
          </a:p>
          <a:p>
            <a:pPr marL="0" indent="0" algn="ctr">
              <a:spcBef>
                <a:spcPts val="160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rpki-help@afrinic.net</a:t>
            </a:r>
            <a:endParaRPr/>
          </a:p>
          <a:p>
            <a:pPr marL="0" indent="0" algn="ctr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27" name="Google Shape;227;p26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Role of the RIR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Receives global allocations from IANA</a:t>
            </a:r>
            <a:endParaRPr/>
          </a:p>
          <a:p>
            <a:r>
              <a:rPr lang="en"/>
              <a:t>Distribute and manage resources at a regional level</a:t>
            </a:r>
            <a:endParaRPr/>
          </a:p>
          <a:p>
            <a:r>
              <a:rPr lang="en"/>
              <a:t>Make sure information are up-to-date and accurate</a:t>
            </a:r>
            <a:endParaRPr/>
          </a:p>
          <a:p>
            <a:r>
              <a:rPr lang="en"/>
              <a:t>Becomes the de-facto authority as sole registry regionally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2170025" y="4555425"/>
            <a:ext cx="762000" cy="6462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IANA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3515125" y="5963475"/>
            <a:ext cx="1007100" cy="47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AFRINIC</a:t>
            </a:r>
            <a:endParaRPr/>
          </a:p>
        </p:txBody>
      </p:sp>
      <p:cxnSp>
        <p:nvCxnSpPr>
          <p:cNvPr id="77" name="Google Shape;77;p15"/>
          <p:cNvCxnSpPr>
            <a:stCxn id="75" idx="3"/>
            <a:endCxn id="76" idx="1"/>
          </p:cNvCxnSpPr>
          <p:nvPr/>
        </p:nvCxnSpPr>
        <p:spPr>
          <a:xfrm>
            <a:off x="2932025" y="4878525"/>
            <a:ext cx="583200" cy="1323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" name="Google Shape;78;p15"/>
          <p:cNvCxnSpPr>
            <a:stCxn id="75" idx="3"/>
            <a:endCxn id="79" idx="1"/>
          </p:cNvCxnSpPr>
          <p:nvPr/>
        </p:nvCxnSpPr>
        <p:spPr>
          <a:xfrm rot="10800000" flipH="1">
            <a:off x="2932025" y="3916125"/>
            <a:ext cx="583200" cy="9624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" name="Google Shape;80;p15"/>
          <p:cNvSpPr/>
          <p:nvPr/>
        </p:nvSpPr>
        <p:spPr>
          <a:xfrm>
            <a:off x="5771325" y="4555425"/>
            <a:ext cx="1007100" cy="646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LIR</a:t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5771325" y="5430065"/>
            <a:ext cx="1007100" cy="6462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/>
              <a:t>EU</a:t>
            </a:r>
            <a:endParaRPr/>
          </a:p>
        </p:txBody>
      </p:sp>
      <p:cxnSp>
        <p:nvCxnSpPr>
          <p:cNvPr id="82" name="Google Shape;82;p15"/>
          <p:cNvCxnSpPr>
            <a:stCxn id="76" idx="3"/>
            <a:endCxn id="81" idx="1"/>
          </p:cNvCxnSpPr>
          <p:nvPr/>
        </p:nvCxnSpPr>
        <p:spPr>
          <a:xfrm rot="10800000" flipH="1">
            <a:off x="4522225" y="5753025"/>
            <a:ext cx="1249200" cy="4491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15"/>
          <p:cNvCxnSpPr>
            <a:stCxn id="76" idx="3"/>
            <a:endCxn id="80" idx="1"/>
          </p:cNvCxnSpPr>
          <p:nvPr/>
        </p:nvCxnSpPr>
        <p:spPr>
          <a:xfrm rot="10800000" flipH="1">
            <a:off x="4522225" y="4878525"/>
            <a:ext cx="1249200" cy="13236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15"/>
          <p:cNvSpPr/>
          <p:nvPr/>
        </p:nvSpPr>
        <p:spPr>
          <a:xfrm>
            <a:off x="3515125" y="4820475"/>
            <a:ext cx="1007100" cy="47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APNIC</a:t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3515125" y="5396945"/>
            <a:ext cx="1007100" cy="47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RIPE NCC</a:t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3515125" y="4253945"/>
            <a:ext cx="1007100" cy="47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ARIN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3515125" y="3677475"/>
            <a:ext cx="1007100" cy="47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LACNIC</a:t>
            </a:r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850" y="3624525"/>
            <a:ext cx="385800" cy="38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5"/>
          <p:cNvCxnSpPr>
            <a:stCxn id="75" idx="3"/>
            <a:endCxn id="86" idx="1"/>
          </p:cNvCxnSpPr>
          <p:nvPr/>
        </p:nvCxnSpPr>
        <p:spPr>
          <a:xfrm rot="10800000" flipH="1">
            <a:off x="2932025" y="4492725"/>
            <a:ext cx="583200" cy="3858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5"/>
          <p:cNvCxnSpPr>
            <a:stCxn id="75" idx="3"/>
            <a:endCxn id="84" idx="1"/>
          </p:cNvCxnSpPr>
          <p:nvPr/>
        </p:nvCxnSpPr>
        <p:spPr>
          <a:xfrm>
            <a:off x="2932025" y="4878525"/>
            <a:ext cx="583200" cy="180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5"/>
          <p:cNvCxnSpPr>
            <a:stCxn id="75" idx="3"/>
            <a:endCxn id="85" idx="1"/>
          </p:cNvCxnSpPr>
          <p:nvPr/>
        </p:nvCxnSpPr>
        <p:spPr>
          <a:xfrm>
            <a:off x="2932025" y="4878525"/>
            <a:ext cx="583200" cy="7572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1" name="Google Shape;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850" y="4294725"/>
            <a:ext cx="385800" cy="3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850" y="4871200"/>
            <a:ext cx="385800" cy="3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3175" y="5437725"/>
            <a:ext cx="385800" cy="3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9850" y="6014200"/>
            <a:ext cx="385800" cy="3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2725" y="4685625"/>
            <a:ext cx="385800" cy="3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2725" y="5560275"/>
            <a:ext cx="385800" cy="3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000" y="4299700"/>
            <a:ext cx="385800" cy="3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5904725" y="2687225"/>
            <a:ext cx="3401100" cy="5247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Resource Certificates</a:t>
            </a:r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1835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RPKI defines two types of certificates: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CA - Certificate Authority (to issue CA or EE) 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EE - End-entity (digital signature, etc)</a:t>
            </a:r>
            <a:endParaRPr/>
          </a:p>
          <a:p>
            <a:r>
              <a:rPr lang="en"/>
              <a:t>Certify resources - verifiable ownership!</a:t>
            </a:r>
            <a:endParaRPr/>
          </a:p>
          <a:p>
            <a:r>
              <a:rPr lang="en"/>
              <a:t>AFRINIC has a self-signed root certificate</a:t>
            </a:r>
            <a:endParaRPr/>
          </a:p>
          <a:p>
            <a:r>
              <a:rPr lang="en"/>
              <a:t>IANA one-day!</a:t>
            </a:r>
            <a:endParaRPr/>
          </a:p>
          <a:p>
            <a:r>
              <a:rPr lang="en"/>
              <a:t>Opt-in service, one year validity</a:t>
            </a:r>
            <a:endParaRPr/>
          </a:p>
          <a:p>
            <a:r>
              <a:rPr lang="en"/>
              <a:t>Exclude legacy space/members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Certificate hierarchy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2133600" y="1622075"/>
            <a:ext cx="3302100" cy="16257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rgbClr val="7BCF35"/>
            </a:solidFill>
            <a:prstDash val="solid"/>
            <a:round/>
            <a:headEnd type="none" w="sm" len="sm"/>
            <a:tailEnd type="none" w="sm" len="sm"/>
          </a:ln>
          <a:effectLst>
            <a:outerShdw blurRad="38100" dist="19999" dir="5400000" algn="ctr" rotWithShape="0">
              <a:srgbClr val="000000">
                <a:alpha val="37650"/>
              </a:srgbClr>
            </a:outerShdw>
          </a:effectLst>
        </p:spPr>
        <p:txBody>
          <a:bodyPr spcFirstLastPara="1" wrap="square" lIns="38100" tIns="38100" rIns="38100" bIns="38100" anchor="t" anchorCtr="0">
            <a:noAutofit/>
          </a:bodyPr>
          <a:lstStyle/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Issuer: AFRINIC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Subject: ISP1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Resources: 192.2.0.0/16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Pub Key Info: &lt;ISP1-key&gt;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Signed by: &lt;root-key-priv&gt;</a:t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7712075" y="715963"/>
            <a:ext cx="22479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8100" tIns="38100" rIns="38100" bIns="38100" anchor="t" anchorCtr="0">
            <a:noAutofit/>
          </a:bodyPr>
          <a:lstStyle/>
          <a:p>
            <a:pPr algn="ctr"/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Resource Allocation Hierarchy</a:t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6608425" y="2911150"/>
            <a:ext cx="3467100" cy="16257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rgbClr val="7BCF35"/>
            </a:solidFill>
            <a:prstDash val="solid"/>
            <a:round/>
            <a:headEnd type="none" w="sm" len="sm"/>
            <a:tailEnd type="none" w="sm" len="sm"/>
          </a:ln>
          <a:effectLst>
            <a:outerShdw blurRad="38100" dist="19999" dir="5400000" algn="ctr" rotWithShape="0">
              <a:srgbClr val="000000">
                <a:alpha val="37650"/>
              </a:srgbClr>
            </a:outerShdw>
          </a:effectLst>
        </p:spPr>
        <p:txBody>
          <a:bodyPr spcFirstLastPara="1" wrap="square" lIns="38100" tIns="38100" rIns="38100" bIns="38100" anchor="t" anchorCtr="0">
            <a:noAutofit/>
          </a:bodyPr>
          <a:lstStyle/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Issuer: ISP1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Subject: ISP2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Resources: 192.2.200.0/22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Pub Key Info: &lt;isp2-key&gt;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Signed by: &lt;afrinic-key-priv&gt;</a:t>
            </a:r>
            <a:endParaRPr/>
          </a:p>
        </p:txBody>
      </p:sp>
      <p:sp>
        <p:nvSpPr>
          <p:cNvPr id="115" name="Google Shape;115;p17"/>
          <p:cNvSpPr/>
          <p:nvPr/>
        </p:nvSpPr>
        <p:spPr>
          <a:xfrm>
            <a:off x="2641575" y="4861866"/>
            <a:ext cx="3302100" cy="1665600"/>
          </a:xfrm>
          <a:prstGeom prst="rect">
            <a:avLst/>
          </a:prstGeom>
          <a:solidFill>
            <a:srgbClr val="9FC5E8"/>
          </a:solidFill>
          <a:ln>
            <a:noFill/>
          </a:ln>
          <a:effectLst>
            <a:outerShdw blurRad="38100" dist="19999" dir="5400000" algn="ctr" rotWithShape="0">
              <a:srgbClr val="000000">
                <a:alpha val="37650"/>
              </a:srgbClr>
            </a:outerShdw>
          </a:effectLst>
        </p:spPr>
        <p:txBody>
          <a:bodyPr spcFirstLastPara="1" wrap="square" lIns="38100" tIns="38100" rIns="38100" bIns="38100" anchor="t" anchorCtr="0">
            <a:noAutofit/>
          </a:bodyPr>
          <a:lstStyle/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Issuer: ISP2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Subject: ISP2-EE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Resources: 192.2.200.0/24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Pub Key Info: &lt;isp2-ee-key&gt;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r>
              <a:rPr lang="en" sz="2000">
                <a:latin typeface="Questrial"/>
                <a:ea typeface="Questrial"/>
                <a:cs typeface="Questrial"/>
                <a:sym typeface="Questrial"/>
              </a:rPr>
              <a:t>Signed by: &lt;isp2-key-priv&gt;</a:t>
            </a:r>
            <a:endParaRPr/>
          </a:p>
        </p:txBody>
      </p:sp>
      <p:cxnSp>
        <p:nvCxnSpPr>
          <p:cNvPr id="116" name="Google Shape;116;p17"/>
          <p:cNvCxnSpPr/>
          <p:nvPr/>
        </p:nvCxnSpPr>
        <p:spPr>
          <a:xfrm>
            <a:off x="1985875" y="2127375"/>
            <a:ext cx="4576800" cy="1273500"/>
          </a:xfrm>
          <a:prstGeom prst="curvedConnector3">
            <a:avLst>
              <a:gd name="adj1" fmla="val 305"/>
            </a:avLst>
          </a:prstGeom>
          <a:noFill/>
          <a:ln w="38100" cap="flat" cmpd="sng">
            <a:solidFill>
              <a:srgbClr val="FF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17" name="Google Shape;117;p17"/>
          <p:cNvCxnSpPr/>
          <p:nvPr/>
        </p:nvCxnSpPr>
        <p:spPr>
          <a:xfrm flipH="1">
            <a:off x="4043325" y="3401000"/>
            <a:ext cx="4226700" cy="1665600"/>
          </a:xfrm>
          <a:prstGeom prst="curvedConnector3">
            <a:avLst>
              <a:gd name="adj1" fmla="val -4636"/>
            </a:avLst>
          </a:prstGeom>
          <a:noFill/>
          <a:ln w="38100" cap="flat" cmpd="sng">
            <a:solidFill>
              <a:srgbClr val="FF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18" name="Google Shape;118;p17"/>
          <p:cNvSpPr/>
          <p:nvPr/>
        </p:nvSpPr>
        <p:spPr>
          <a:xfrm>
            <a:off x="7220350" y="5234551"/>
            <a:ext cx="2169300" cy="923700"/>
          </a:xfrm>
          <a:prstGeom prst="foldedCorner">
            <a:avLst>
              <a:gd name="adj" fmla="val 16667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b="1"/>
              <a:t>ROA</a:t>
            </a:r>
            <a:endParaRPr sz="1800" b="1"/>
          </a:p>
          <a:p>
            <a:pPr algn="ctr"/>
            <a:r>
              <a:rPr lang="en" sz="1800"/>
              <a:t>AS 3</a:t>
            </a:r>
            <a:endParaRPr sz="1800"/>
          </a:p>
          <a:p>
            <a:pPr algn="ctr"/>
            <a:r>
              <a:rPr lang="en" sz="1800"/>
              <a:t>192.2.200.0/24-24</a:t>
            </a:r>
            <a:endParaRPr sz="1800"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0000" y="5161501"/>
            <a:ext cx="385800" cy="3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3600" y="1549225"/>
            <a:ext cx="385800" cy="3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34675" y="2793050"/>
            <a:ext cx="385800" cy="3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8375" y="4415025"/>
            <a:ext cx="385800" cy="38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17"/>
          <p:cNvCxnSpPr>
            <a:stCxn id="115" idx="3"/>
            <a:endCxn id="118" idx="1"/>
          </p:cNvCxnSpPr>
          <p:nvPr/>
        </p:nvCxnSpPr>
        <p:spPr>
          <a:xfrm>
            <a:off x="5943675" y="5694666"/>
            <a:ext cx="1276800" cy="18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Repositories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746650" y="3142500"/>
            <a:ext cx="3740700" cy="29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Public </a:t>
            </a:r>
            <a:endParaRPr/>
          </a:p>
          <a:p>
            <a:r>
              <a:rPr lang="en"/>
              <a:t>Certificates and ROA</a:t>
            </a:r>
            <a:endParaRPr/>
          </a:p>
          <a:p>
            <a:r>
              <a:rPr lang="en"/>
              <a:t>CRL and MFT</a:t>
            </a:r>
            <a:endParaRPr/>
          </a:p>
          <a:p>
            <a:r>
              <a:rPr lang="en"/>
              <a:t>Hosted or delegated</a:t>
            </a:r>
            <a:endParaRPr/>
          </a:p>
          <a:p>
            <a:r>
              <a:rPr lang="en"/>
              <a:t>HOSTED MODE only</a:t>
            </a: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grpSp>
        <p:nvGrpSpPr>
          <p:cNvPr id="131" name="Google Shape;131;p18"/>
          <p:cNvGrpSpPr/>
          <p:nvPr/>
        </p:nvGrpSpPr>
        <p:grpSpPr>
          <a:xfrm>
            <a:off x="5147950" y="1441150"/>
            <a:ext cx="4848500" cy="2816250"/>
            <a:chOff x="408100" y="1455150"/>
            <a:chExt cx="4848500" cy="2816250"/>
          </a:xfrm>
        </p:grpSpPr>
        <p:sp>
          <p:nvSpPr>
            <p:cNvPr id="132" name="Google Shape;132;p18"/>
            <p:cNvSpPr/>
            <p:nvPr/>
          </p:nvSpPr>
          <p:spPr>
            <a:xfrm>
              <a:off x="408100" y="2386050"/>
              <a:ext cx="762000" cy="646200"/>
            </a:xfrm>
            <a:prstGeom prst="roundRect">
              <a:avLst>
                <a:gd name="adj" fmla="val 16667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"/>
                <a:t>IANA</a:t>
              </a:r>
              <a:endParaRPr/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1753200" y="3794100"/>
              <a:ext cx="1007100" cy="4773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"/>
                <a:t>AFRINIC</a:t>
              </a:r>
              <a:endParaRPr/>
            </a:p>
          </p:txBody>
        </p:sp>
        <p:cxnSp>
          <p:nvCxnSpPr>
            <p:cNvPr id="134" name="Google Shape;134;p18"/>
            <p:cNvCxnSpPr>
              <a:stCxn id="132" idx="3"/>
              <a:endCxn id="133" idx="1"/>
            </p:cNvCxnSpPr>
            <p:nvPr/>
          </p:nvCxnSpPr>
          <p:spPr>
            <a:xfrm>
              <a:off x="1170100" y="2709150"/>
              <a:ext cx="583200" cy="1323600"/>
            </a:xfrm>
            <a:prstGeom prst="bentConnector3">
              <a:avLst>
                <a:gd name="adj1" fmla="val 49991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135;p18"/>
            <p:cNvCxnSpPr>
              <a:stCxn id="132" idx="3"/>
              <a:endCxn id="136" idx="1"/>
            </p:cNvCxnSpPr>
            <p:nvPr/>
          </p:nvCxnSpPr>
          <p:spPr>
            <a:xfrm rot="10800000" flipH="1">
              <a:off x="1170100" y="1746750"/>
              <a:ext cx="583200" cy="962400"/>
            </a:xfrm>
            <a:prstGeom prst="bentConnector3">
              <a:avLst>
                <a:gd name="adj1" fmla="val 49991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7" name="Google Shape;137;p18"/>
            <p:cNvSpPr/>
            <p:nvPr/>
          </p:nvSpPr>
          <p:spPr>
            <a:xfrm>
              <a:off x="4009400" y="2386050"/>
              <a:ext cx="1007100" cy="646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/>
                <a:t>LIR</a:t>
              </a: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4009400" y="3260690"/>
              <a:ext cx="1007100" cy="646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/>
                <a:t>EU</a:t>
              </a:r>
              <a:endParaRPr/>
            </a:p>
          </p:txBody>
        </p:sp>
        <p:cxnSp>
          <p:nvCxnSpPr>
            <p:cNvPr id="139" name="Google Shape;139;p18"/>
            <p:cNvCxnSpPr>
              <a:stCxn id="133" idx="3"/>
              <a:endCxn id="138" idx="1"/>
            </p:cNvCxnSpPr>
            <p:nvPr/>
          </p:nvCxnSpPr>
          <p:spPr>
            <a:xfrm rot="10800000" flipH="1">
              <a:off x="2760300" y="3583650"/>
              <a:ext cx="1249200" cy="449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8"/>
            <p:cNvCxnSpPr>
              <a:stCxn id="133" idx="3"/>
              <a:endCxn id="137" idx="1"/>
            </p:cNvCxnSpPr>
            <p:nvPr/>
          </p:nvCxnSpPr>
          <p:spPr>
            <a:xfrm rot="10800000" flipH="1">
              <a:off x="2760300" y="2709150"/>
              <a:ext cx="1249200" cy="13236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1" name="Google Shape;141;p18"/>
            <p:cNvSpPr/>
            <p:nvPr/>
          </p:nvSpPr>
          <p:spPr>
            <a:xfrm>
              <a:off x="1753200" y="2651100"/>
              <a:ext cx="1007100" cy="4773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"/>
                <a:t>APNIC</a:t>
              </a: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1753200" y="3227570"/>
              <a:ext cx="1007100" cy="4773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"/>
                <a:t>RIPE NCC</a:t>
              </a: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1753200" y="2084570"/>
              <a:ext cx="1007100" cy="4773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"/>
                <a:t>ARIN</a:t>
              </a: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1753200" y="1508100"/>
              <a:ext cx="1007100" cy="4773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"/>
                <a:t>LACNIC</a:t>
              </a:r>
              <a:endParaRPr/>
            </a:p>
          </p:txBody>
        </p:sp>
        <p:pic>
          <p:nvPicPr>
            <p:cNvPr id="144" name="Google Shape;144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17925" y="1455150"/>
              <a:ext cx="385800" cy="3858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45" name="Google Shape;145;p18"/>
            <p:cNvCxnSpPr>
              <a:stCxn id="132" idx="3"/>
              <a:endCxn id="143" idx="1"/>
            </p:cNvCxnSpPr>
            <p:nvPr/>
          </p:nvCxnSpPr>
          <p:spPr>
            <a:xfrm rot="10800000" flipH="1">
              <a:off x="1170100" y="2323350"/>
              <a:ext cx="583200" cy="385800"/>
            </a:xfrm>
            <a:prstGeom prst="bentConnector3">
              <a:avLst>
                <a:gd name="adj1" fmla="val 49991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" name="Google Shape;146;p18"/>
            <p:cNvCxnSpPr>
              <a:stCxn id="132" idx="3"/>
              <a:endCxn id="141" idx="1"/>
            </p:cNvCxnSpPr>
            <p:nvPr/>
          </p:nvCxnSpPr>
          <p:spPr>
            <a:xfrm>
              <a:off x="1170100" y="2709150"/>
              <a:ext cx="583200" cy="180600"/>
            </a:xfrm>
            <a:prstGeom prst="bentConnector3">
              <a:avLst>
                <a:gd name="adj1" fmla="val 49991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147;p18"/>
            <p:cNvCxnSpPr>
              <a:stCxn id="132" idx="3"/>
              <a:endCxn id="142" idx="1"/>
            </p:cNvCxnSpPr>
            <p:nvPr/>
          </p:nvCxnSpPr>
          <p:spPr>
            <a:xfrm>
              <a:off x="1170100" y="2709150"/>
              <a:ext cx="583200" cy="757200"/>
            </a:xfrm>
            <a:prstGeom prst="bentConnector3">
              <a:avLst>
                <a:gd name="adj1" fmla="val 49991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pic>
          <p:nvPicPr>
            <p:cNvPr id="148" name="Google Shape;148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17925" y="2125350"/>
              <a:ext cx="385800" cy="385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17925" y="2701825"/>
              <a:ext cx="385800" cy="385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21250" y="3268350"/>
              <a:ext cx="385800" cy="385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17925" y="3844825"/>
              <a:ext cx="385800" cy="385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70800" y="2516250"/>
              <a:ext cx="385800" cy="385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" name="Google Shape;153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870800" y="3390900"/>
              <a:ext cx="385800" cy="385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" name="Google Shape;154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52075" y="2130325"/>
              <a:ext cx="385800" cy="385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5" name="Google Shape;155;p18"/>
          <p:cNvSpPr/>
          <p:nvPr/>
        </p:nvSpPr>
        <p:spPr>
          <a:xfrm>
            <a:off x="7710225" y="2107173"/>
            <a:ext cx="405900" cy="3777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1">
                <a:solidFill>
                  <a:srgbClr val="FFFFFF"/>
                </a:solidFill>
              </a:rPr>
              <a:t>R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6" name="Google Shape;156;p18"/>
          <p:cNvSpPr/>
          <p:nvPr/>
        </p:nvSpPr>
        <p:spPr>
          <a:xfrm>
            <a:off x="7728875" y="1441148"/>
            <a:ext cx="405900" cy="3777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1">
                <a:solidFill>
                  <a:srgbClr val="FFFFFF"/>
                </a:solidFill>
              </a:rPr>
              <a:t>R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7" name="Google Shape;157;p18"/>
          <p:cNvSpPr/>
          <p:nvPr/>
        </p:nvSpPr>
        <p:spPr>
          <a:xfrm>
            <a:off x="7710225" y="2716773"/>
            <a:ext cx="405900" cy="3777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1">
                <a:solidFill>
                  <a:srgbClr val="FFFFFF"/>
                </a:solidFill>
              </a:rPr>
              <a:t>R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8" name="Google Shape;158;p18"/>
          <p:cNvSpPr/>
          <p:nvPr/>
        </p:nvSpPr>
        <p:spPr>
          <a:xfrm>
            <a:off x="7710225" y="3250173"/>
            <a:ext cx="405900" cy="3777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1">
                <a:solidFill>
                  <a:srgbClr val="FFFFFF"/>
                </a:solidFill>
              </a:rPr>
              <a:t>R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59" name="Google Shape;159;p18"/>
          <p:cNvSpPr/>
          <p:nvPr/>
        </p:nvSpPr>
        <p:spPr>
          <a:xfrm>
            <a:off x="7710225" y="3859773"/>
            <a:ext cx="405900" cy="3777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1">
                <a:solidFill>
                  <a:srgbClr val="FFFFFF"/>
                </a:solidFill>
              </a:rPr>
              <a:t>R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0" name="Google Shape;160;p18"/>
          <p:cNvSpPr/>
          <p:nvPr/>
        </p:nvSpPr>
        <p:spPr>
          <a:xfrm>
            <a:off x="5271825" y="2107173"/>
            <a:ext cx="405900" cy="3777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1">
                <a:solidFill>
                  <a:srgbClr val="FFFFFF"/>
                </a:solidFill>
              </a:rPr>
              <a:t>R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1" name="Google Shape;161;p18"/>
          <p:cNvSpPr/>
          <p:nvPr/>
        </p:nvSpPr>
        <p:spPr>
          <a:xfrm>
            <a:off x="9615225" y="2183373"/>
            <a:ext cx="405900" cy="3777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b="1">
                <a:solidFill>
                  <a:srgbClr val="FFFFFF"/>
                </a:solidFill>
              </a:rPr>
              <a:t>R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162" name="Google Shape;162;p18"/>
          <p:cNvCxnSpPr>
            <a:stCxn id="138" idx="2"/>
            <a:endCxn id="159" idx="5"/>
          </p:cNvCxnSpPr>
          <p:nvPr/>
        </p:nvCxnSpPr>
        <p:spPr>
          <a:xfrm rot="5400000">
            <a:off x="8510150" y="3439440"/>
            <a:ext cx="289200" cy="1196100"/>
          </a:xfrm>
          <a:prstGeom prst="curvedConnector3">
            <a:avLst>
              <a:gd name="adj1" fmla="val 201490"/>
            </a:avLst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3" name="Google Shape;163;p18"/>
          <p:cNvSpPr txBox="1"/>
          <p:nvPr/>
        </p:nvSpPr>
        <p:spPr>
          <a:xfrm>
            <a:off x="8591950" y="4156800"/>
            <a:ext cx="1320600" cy="9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Publish at parent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AFRINIC’s Repository</a:t>
            </a:r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676" y="1356875"/>
            <a:ext cx="5748525" cy="51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9"/>
          <p:cNvSpPr/>
          <p:nvPr/>
        </p:nvSpPr>
        <p:spPr>
          <a:xfrm>
            <a:off x="1663950" y="4002825"/>
            <a:ext cx="2617200" cy="3639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2" name="Google Shape;172;p19"/>
          <p:cNvSpPr/>
          <p:nvPr/>
        </p:nvSpPr>
        <p:spPr>
          <a:xfrm>
            <a:off x="1663950" y="5386875"/>
            <a:ext cx="2617200" cy="3639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3" name="Google Shape;173;p19"/>
          <p:cNvSpPr txBox="1"/>
          <p:nvPr/>
        </p:nvSpPr>
        <p:spPr>
          <a:xfrm>
            <a:off x="7038450" y="3582925"/>
            <a:ext cx="32190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b="1"/>
              <a:t>AFRINIC Root Certificate</a:t>
            </a:r>
            <a:endParaRPr sz="1800" b="1"/>
          </a:p>
        </p:txBody>
      </p:sp>
      <p:cxnSp>
        <p:nvCxnSpPr>
          <p:cNvPr id="174" name="Google Shape;174;p19"/>
          <p:cNvCxnSpPr>
            <a:stCxn id="171" idx="6"/>
            <a:endCxn id="173" idx="1"/>
          </p:cNvCxnSpPr>
          <p:nvPr/>
        </p:nvCxnSpPr>
        <p:spPr>
          <a:xfrm rot="10800000" flipH="1">
            <a:off x="4281150" y="3845175"/>
            <a:ext cx="2757300" cy="3396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19"/>
          <p:cNvSpPr txBox="1"/>
          <p:nvPr/>
        </p:nvSpPr>
        <p:spPr>
          <a:xfrm>
            <a:off x="7119325" y="4784925"/>
            <a:ext cx="32190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b="1"/>
              <a:t>AFRINIC member’s repository</a:t>
            </a:r>
            <a:endParaRPr sz="1800" b="1"/>
          </a:p>
        </p:txBody>
      </p:sp>
      <p:cxnSp>
        <p:nvCxnSpPr>
          <p:cNvPr id="176" name="Google Shape;176;p19"/>
          <p:cNvCxnSpPr>
            <a:stCxn id="172" idx="6"/>
            <a:endCxn id="175" idx="1"/>
          </p:cNvCxnSpPr>
          <p:nvPr/>
        </p:nvCxnSpPr>
        <p:spPr>
          <a:xfrm rot="10800000" flipH="1">
            <a:off x="4281150" y="5047425"/>
            <a:ext cx="2838300" cy="521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>
            <a:spLocks noGrp="1"/>
          </p:cNvSpPr>
          <p:nvPr>
            <p:ph type="title"/>
          </p:nvPr>
        </p:nvSpPr>
        <p:spPr>
          <a:xfrm>
            <a:off x="1835700" y="115678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Demo</a:t>
            </a:r>
            <a:endParaRPr dirty="0"/>
          </a:p>
        </p:txBody>
      </p:sp>
      <p:sp>
        <p:nvSpPr>
          <p:cNvPr id="182" name="Google Shape;182;p20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F3C23D-EB03-3A4D-BD26-8D661A281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250" y="749300"/>
            <a:ext cx="7937500" cy="5359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Validated caches</a:t>
            </a:r>
            <a:endParaRPr/>
          </a:p>
        </p:txBody>
      </p:sp>
      <p:sp>
        <p:nvSpPr>
          <p:cNvPr id="188" name="Google Shape;188;p21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  <p:pic>
        <p:nvPicPr>
          <p:cNvPr id="189" name="Google Shape;18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2501" y="1236326"/>
            <a:ext cx="6560301" cy="480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1"/>
          <p:cNvSpPr txBox="1"/>
          <p:nvPr/>
        </p:nvSpPr>
        <p:spPr>
          <a:xfrm>
            <a:off x="1868400" y="6034450"/>
            <a:ext cx="81282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"/>
              <a:t>AFRINIC Validator Host:     </a:t>
            </a:r>
            <a:r>
              <a:rPr lang="en" b="1">
                <a:solidFill>
                  <a:srgbClr val="4A86E8"/>
                </a:solidFill>
              </a:rPr>
              <a:t>validator.afrinic.net </a:t>
            </a:r>
            <a:r>
              <a:rPr lang="en" b="1"/>
              <a:t>      </a:t>
            </a:r>
            <a:r>
              <a:rPr lang="en"/>
              <a:t>Port: </a:t>
            </a:r>
            <a:r>
              <a:rPr lang="en" b="1">
                <a:solidFill>
                  <a:srgbClr val="4A86E8"/>
                </a:solidFill>
              </a:rPr>
              <a:t>8080</a:t>
            </a:r>
            <a:endParaRPr b="1">
              <a:solidFill>
                <a:srgbClr val="4A86E8"/>
              </a:solidFill>
            </a:endParaRPr>
          </a:p>
          <a:p>
            <a:pPr algn="ctr"/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>
            <a:spLocks noGrp="1"/>
          </p:cNvSpPr>
          <p:nvPr>
            <p:ph type="title"/>
          </p:nvPr>
        </p:nvSpPr>
        <p:spPr>
          <a:xfrm>
            <a:off x="1835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Configure your router</a:t>
            </a:r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ldNum" idx="12"/>
          </p:nvPr>
        </p:nvSpPr>
        <p:spPr>
          <a:xfrm>
            <a:off x="9996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197" name="Google Shape;197;p22"/>
          <p:cNvSpPr txBox="1"/>
          <p:nvPr/>
        </p:nvSpPr>
        <p:spPr>
          <a:xfrm>
            <a:off x="1969325" y="1632850"/>
            <a:ext cx="8027100" cy="45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router bgp 12345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…</a:t>
            </a:r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bgp rpki server tcp </a:t>
            </a:r>
            <a:r>
              <a:rPr lang="en" sz="1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192.168.179.3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 port </a:t>
            </a:r>
            <a:r>
              <a:rPr lang="en" sz="1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43779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 refresh </a:t>
            </a:r>
            <a:r>
              <a:rPr lang="en" sz="1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60</a:t>
            </a:r>
            <a:endParaRPr sz="18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bgp rpki server tcp </a:t>
            </a:r>
            <a:r>
              <a:rPr lang="en" sz="1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147.28.0.84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 port </a:t>
            </a:r>
            <a:r>
              <a:rPr lang="en" sz="1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93920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 refresh </a:t>
            </a:r>
            <a:r>
              <a:rPr lang="en" sz="18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60</a:t>
            </a:r>
            <a:endParaRPr sz="18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sz="1800"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408</Words>
  <Application>Microsoft Macintosh PowerPoint</Application>
  <PresentationFormat>Widescreen</PresentationFormat>
  <Paragraphs>124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Proxima Nova</vt:lpstr>
      <vt:lpstr>Questrial</vt:lpstr>
      <vt:lpstr>Calibri</vt:lpstr>
      <vt:lpstr>Arial</vt:lpstr>
      <vt:lpstr>Courier New</vt:lpstr>
      <vt:lpstr>Spearmint</vt:lpstr>
      <vt:lpstr>Resource Certification (RPKI) @AFRINIC</vt:lpstr>
      <vt:lpstr>Role of the RIR</vt:lpstr>
      <vt:lpstr>Resource Certificates</vt:lpstr>
      <vt:lpstr>Certificate hierarchy</vt:lpstr>
      <vt:lpstr>Repositories</vt:lpstr>
      <vt:lpstr>AFRINIC’s Repository</vt:lpstr>
      <vt:lpstr>Demo</vt:lpstr>
      <vt:lpstr>Validated caches</vt:lpstr>
      <vt:lpstr>Configure your router</vt:lpstr>
      <vt:lpstr>Route announcement status</vt:lpstr>
      <vt:lpstr>You define your own policy</vt:lpstr>
      <vt:lpstr>RPKI tools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Resource Certification (RPKI) @AFRINIC</dc:title>
  <cp:lastModifiedBy>Amreesh Phokeer</cp:lastModifiedBy>
  <cp:revision>3</cp:revision>
  <dcterms:modified xsi:type="dcterms:W3CDTF">2019-08-26T12:19:06Z</dcterms:modified>
</cp:coreProperties>
</file>